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41" r:id="rId2"/>
    <p:sldId id="516" r:id="rId3"/>
    <p:sldId id="342" r:id="rId4"/>
    <p:sldId id="257" r:id="rId5"/>
    <p:sldId id="517" r:id="rId6"/>
    <p:sldId id="518" r:id="rId7"/>
    <p:sldId id="519" r:id="rId8"/>
    <p:sldId id="520" r:id="rId9"/>
    <p:sldId id="521" r:id="rId10"/>
    <p:sldId id="522" r:id="rId11"/>
    <p:sldId id="523" r:id="rId12"/>
    <p:sldId id="524" r:id="rId13"/>
    <p:sldId id="525" r:id="rId14"/>
    <p:sldId id="526" r:id="rId15"/>
    <p:sldId id="544" r:id="rId16"/>
    <p:sldId id="543" r:id="rId17"/>
    <p:sldId id="545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12" r:id="rId3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1" d="100"/>
          <a:sy n="111" d="100"/>
        </p:scale>
        <p:origin x="-1184" y="-104"/>
      </p:cViewPr>
      <p:guideLst>
        <p:guide orient="horz" pos="1597"/>
        <p:guide pos="2538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4/16/15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23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24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25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10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11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19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E02F50-1D6A-A245-BA9C-F7B17D6FE937}" type="slidenum">
              <a:rPr lang="en-US" sz="1300">
                <a:latin typeface="Calibri" charset="0"/>
              </a:rPr>
              <a:pPr eaLnBrk="1" hangingPunct="1"/>
              <a:t>21</a:t>
            </a:fld>
            <a:endParaRPr lang="en-US" sz="13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Tx/>
              <a:buChar char="-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 find the papers above using their PMID, go to PubMed and enter the ID in the search box</a:t>
            </a:r>
          </a:p>
          <a:p>
            <a:pPr marL="171450" indent="-171450" eaLnBrk="1" hangingPunct="1">
              <a:buFontTx/>
              <a:buChar char="-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http://www.ncbi.nlm.nih.gov/pubmed</a:t>
            </a:r>
          </a:p>
          <a:p>
            <a:pPr marL="171450" indent="-171450" eaLnBrk="1" hangingPunct="1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4" Type="http://schemas.openxmlformats.org/officeDocument/2006/relationships/hyperlink" Target="http://www.biostar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wiki/SEQanswers" TargetMode="External"/><Relationship Id="rId4" Type="http://schemas.openxmlformats.org/officeDocument/2006/relationships/hyperlink" Target="http://seqanswers.com/wiki/Software" TargetMode="External"/><Relationship Id="rId5" Type="http://schemas.openxmlformats.org/officeDocument/2006/relationships/hyperlink" Target="http://seqanswers.com/wiki/Special:Browse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qanswers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59614" y="2845296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pic>
        <p:nvPicPr>
          <p:cNvPr id="8" name="Picture 7" descr="bioinformatics.ca-logo-white-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480338" cy="104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5616" y="4166071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mutations that affect what mRNA isoform is expressed and how much 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e.g. splice sites, promoters, exonic/intronic splicing motifs, etc.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Prioritizing 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If the gene is expressed but only from the wild type allele, this might suggest loss-of-function (haploinsufficiency)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6012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288894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ure4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-48"/>
          <a:stretch/>
        </p:blipFill>
        <p:spPr>
          <a:xfrm>
            <a:off x="949510" y="44624"/>
            <a:ext cx="7366906" cy="632460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ure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r="-368"/>
          <a:stretch/>
        </p:blipFill>
        <p:spPr>
          <a:xfrm>
            <a:off x="1619672" y="129270"/>
            <a:ext cx="5904656" cy="6252058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07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" r="-601"/>
          <a:stretch/>
        </p:blipFill>
        <p:spPr>
          <a:xfrm>
            <a:off x="2561555" y="30239"/>
            <a:ext cx="3810645" cy="629436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8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9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31524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445224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3176"/>
            <a:ext cx="2224796" cy="148319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50839" y="3277344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9pPr>
          </a:lstStyle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Cold Spring Harbor Laboratory</a:t>
            </a:r>
          </a:p>
          <a:p>
            <a:pPr eaLnBrk="1" hangingPunct="1"/>
            <a:r>
              <a:rPr lang="en-US" sz="2800" b="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&amp;</a:t>
            </a:r>
            <a:endParaRPr lang="en-US" sz="2800" b="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New York Genome Center</a:t>
            </a:r>
            <a:endParaRPr lang="en-US" sz="3600" b="0" dirty="0">
              <a:solidFill>
                <a:srgbClr val="CA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1802" y="2780928"/>
            <a:ext cx="67786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 collaboration with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72335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Tool recommendations</a:t>
            </a:r>
          </a:p>
        </p:txBody>
      </p:sp>
      <p:sp>
        <p:nvSpPr>
          <p:cNvPr id="33794" name="Content Placeholder 6"/>
          <p:cNvSpPr>
            <a:spLocks noGrp="1"/>
          </p:cNvSpPr>
          <p:nvPr>
            <p:ph idx="1"/>
          </p:nvPr>
        </p:nvSpPr>
        <p:spPr>
          <a:xfrm>
            <a:off x="152400" y="1114425"/>
            <a:ext cx="8839200" cy="4906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>
                <a:latin typeface="Calibri" charset="0"/>
                <a:ea typeface="ＭＳ Ｐゴシック" charset="0"/>
              </a:rPr>
              <a:t>Alignment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</a:rPr>
              <a:t>BWA (PMID: 20080505)</a:t>
            </a:r>
          </a:p>
          <a:p>
            <a:pPr lvl="2">
              <a:lnSpc>
                <a:spcPct val="80000"/>
              </a:lnSpc>
            </a:pPr>
            <a:r>
              <a:rPr lang="en-US" sz="1300">
                <a:latin typeface="Calibri" charset="0"/>
                <a:ea typeface="ＭＳ Ｐゴシック" charset="0"/>
              </a:rPr>
              <a:t>Align to genome + junction database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</a:rPr>
              <a:t>Tophat (PMID: 19289445), STAR (PMID: </a:t>
            </a:r>
            <a:r>
              <a:rPr lang="en-US" sz="1600">
                <a:latin typeface="Calibri" charset="0"/>
                <a:ea typeface="ＭＳ Ｐゴシック" charset="0"/>
              </a:rPr>
              <a:t>23104886</a:t>
            </a:r>
            <a:r>
              <a:rPr lang="en-US" sz="1500">
                <a:latin typeface="Calibri" charset="0"/>
                <a:ea typeface="ＭＳ Ｐゴシック" charset="0"/>
              </a:rPr>
              <a:t>), MapSplice (PMID: </a:t>
            </a:r>
            <a:r>
              <a:rPr lang="en-US" sz="1600">
                <a:latin typeface="Calibri" charset="0"/>
                <a:ea typeface="ＭＳ Ｐゴシック" charset="0"/>
              </a:rPr>
              <a:t>20802226</a:t>
            </a:r>
            <a:r>
              <a:rPr lang="en-US" sz="1500">
                <a:latin typeface="Calibri" charset="0"/>
                <a:ea typeface="ＭＳ Ｐゴシック" charset="0"/>
              </a:rPr>
              <a:t>), hmmSplicer (PMID: 21079731)</a:t>
            </a:r>
          </a:p>
          <a:p>
            <a:pPr lvl="2">
              <a:lnSpc>
                <a:spcPct val="80000"/>
              </a:lnSpc>
            </a:pPr>
            <a:r>
              <a:rPr lang="en-US" sz="1300">
                <a:latin typeface="Calibri" charset="0"/>
                <a:ea typeface="ＭＳ Ｐゴシック" charset="0"/>
              </a:rPr>
              <a:t>Spliced alignment to genome</a:t>
            </a:r>
            <a:endParaRPr lang="en-US" sz="170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80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>
                <a:latin typeface="Calibri" charset="0"/>
                <a:ea typeface="ＭＳ Ｐゴシック" charset="0"/>
              </a:rPr>
              <a:t>Expression, differential expression alternative expression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</a:rPr>
              <a:t>Cufflinks/Cuffdiff (PMID: 20436464), ALEXA-seq (PMID: 20835245), RUM (PMID:  21775302)</a:t>
            </a:r>
          </a:p>
          <a:p>
            <a:pPr>
              <a:lnSpc>
                <a:spcPct val="80000"/>
              </a:lnSpc>
            </a:pPr>
            <a:endParaRPr lang="en-US" sz="180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>
                <a:latin typeface="Calibri" charset="0"/>
                <a:ea typeface="ＭＳ Ｐゴシック" charset="0"/>
              </a:rPr>
              <a:t>Fusion detection</a:t>
            </a:r>
          </a:p>
          <a:p>
            <a:pPr lvl="1">
              <a:lnSpc>
                <a:spcPct val="80000"/>
              </a:lnSpc>
            </a:pPr>
            <a:r>
              <a:rPr lang="es-ES_tradnl" sz="1500">
                <a:latin typeface="Calibri" charset="0"/>
                <a:ea typeface="ＭＳ Ｐゴシック" charset="0"/>
              </a:rPr>
              <a:t>Tophat-fusion (PMID: 21835007), ChimeraScan (PMID:  21840877), Defuse (PMID: 21625565), Comrad (PMID: 21478487)</a:t>
            </a:r>
          </a:p>
          <a:p>
            <a:pPr>
              <a:lnSpc>
                <a:spcPct val="80000"/>
              </a:lnSpc>
            </a:pPr>
            <a:endParaRPr lang="en-US" sz="180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>
                <a:latin typeface="Calibri" charset="0"/>
                <a:ea typeface="ＭＳ Ｐゴシック" charset="0"/>
              </a:rPr>
              <a:t>Transcript assembly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</a:rPr>
              <a:t>Trinity (PMID:  21572440), Oases (PMID:  22368243), Trans-ABySS  (PMID: 20935650)</a:t>
            </a:r>
          </a:p>
          <a:p>
            <a:pPr>
              <a:lnSpc>
                <a:spcPct val="80000"/>
              </a:lnSpc>
            </a:pPr>
            <a:endParaRPr lang="en-US" sz="180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800">
                <a:latin typeface="Calibri" charset="0"/>
                <a:ea typeface="ＭＳ Ｐゴシック" charset="0"/>
              </a:rPr>
              <a:t>Visit the </a:t>
            </a:r>
            <a:r>
              <a:rPr lang="ja-JP" altLang="en-US" sz="1800">
                <a:latin typeface="Calibri" charset="0"/>
                <a:ea typeface="ＭＳ Ｐゴシック" charset="0"/>
              </a:rPr>
              <a:t>‘</a:t>
            </a:r>
            <a:r>
              <a:rPr lang="en-US" altLang="ja-JP" sz="1800">
                <a:latin typeface="Calibri" charset="0"/>
                <a:ea typeface="ＭＳ Ｐゴシック" charset="0"/>
              </a:rPr>
              <a:t>SeqAnswers</a:t>
            </a:r>
            <a:r>
              <a:rPr lang="ja-JP" altLang="en-US" sz="1800">
                <a:latin typeface="Calibri" charset="0"/>
                <a:ea typeface="ＭＳ Ｐゴシック" charset="0"/>
              </a:rPr>
              <a:t>’</a:t>
            </a:r>
            <a:r>
              <a:rPr lang="en-US" altLang="ja-JP" sz="1800">
                <a:latin typeface="Calibri" charset="0"/>
                <a:ea typeface="ＭＳ Ｐゴシック" charset="0"/>
              </a:rPr>
              <a:t> or ‘BioStar’ forums for more recommendations and discussion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  <a:hlinkClick r:id="rId3"/>
              </a:rPr>
              <a:t>http://seqanswers.com/</a:t>
            </a:r>
            <a:r>
              <a:rPr lang="en-US" sz="1500">
                <a:latin typeface="Calibri" charset="0"/>
                <a:ea typeface="ＭＳ Ｐゴシック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>
                <a:latin typeface="Calibri" charset="0"/>
                <a:ea typeface="ＭＳ Ｐゴシック" charset="0"/>
                <a:hlinkClick r:id="rId4"/>
              </a:rPr>
              <a:t>http://www.biostars.org/</a:t>
            </a:r>
            <a:endParaRPr lang="en-US" sz="15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4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SeqAnswers exercise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724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to: 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http://seqanswers.com/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Click the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Wiki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</a:rPr>
              <a:t> link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3"/>
              </a:rPr>
              <a:t>http://seqanswers.com/wiki/SEQanswers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Visit the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Software Hub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4"/>
              </a:rPr>
              <a:t>http://seqanswers.com/wiki/Software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Browse the software that has been added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5"/>
              </a:rPr>
              <a:t>http://seqanswers.com/wiki/Special:BrowseData</a:t>
            </a:r>
            <a:endParaRPr lang="en-US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Use the tag cloud to identify tools related to your area of interest. e.g. RNA-seq alignment</a:t>
            </a:r>
          </a:p>
          <a:p>
            <a:pPr>
              <a:buFont typeface="Arial" charset="0"/>
              <a:buNone/>
            </a:pPr>
            <a:endParaRPr lang="en-US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4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Concern.  </a:t>
            </a:r>
          </a:p>
          <a:p>
            <a:pPr lvl="1">
              <a:lnSpc>
                <a:spcPct val="8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Assess library complexity and decide…</a:t>
            </a:r>
          </a:p>
          <a:p>
            <a:pPr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If you do remove them, assess duplicates at the level of paired-end reads (fragments) not single end reads</a:t>
            </a:r>
          </a:p>
        </p:txBody>
      </p:sp>
    </p:spTree>
    <p:extLst>
      <p:ext uri="{BB962C8B-B14F-4D97-AF65-F5344CB8AC3E}">
        <p14:creationId xmlns:p14="http://schemas.microsoft.com/office/powerpoint/2010/main" val="1544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262830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255262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419332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8110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18577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2249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2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326711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2)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7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56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</a:t>
            </a:r>
            <a:r>
              <a:rPr lang="en-US" sz="44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are on a Coffee Break &amp; Networking Session</a:t>
            </a:r>
          </a:p>
        </p:txBody>
      </p:sp>
      <p:pic>
        <p:nvPicPr>
          <p:cNvPr id="3" name="Picture 2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69160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37112"/>
            <a:ext cx="2224796" cy="1483197"/>
          </a:xfrm>
          <a:prstGeom prst="rect">
            <a:avLst/>
          </a:prstGeom>
        </p:spPr>
      </p:pic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97" y="3151943"/>
            <a:ext cx="2823006" cy="1213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Module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Calibri"/>
                <a:cs typeface="Calibri"/>
              </a:rPr>
              <a:t>Malachi </a:t>
            </a:r>
            <a:r>
              <a:rPr lang="en-US" sz="1600" dirty="0" smtClean="0">
                <a:latin typeface="Calibri"/>
                <a:cs typeface="Calibri"/>
              </a:rPr>
              <a:t>Griffith &amp; </a:t>
            </a:r>
            <a:r>
              <a:rPr lang="en-US" sz="1600" dirty="0">
                <a:latin typeface="Calibri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High-throughput Biology: From Sequence to Networks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April 27-May 3, 2015</a:t>
            </a: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708920"/>
            <a:ext cx="2339752" cy="1005487"/>
          </a:xfrm>
          <a:prstGeom prst="rect">
            <a:avLst/>
          </a:prstGeom>
        </p:spPr>
      </p:pic>
      <p:pic>
        <p:nvPicPr>
          <p:cNvPr id="9" name="Picture 8" descr="CSHL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15061"/>
            <a:ext cx="2458204" cy="942131"/>
          </a:xfrm>
          <a:prstGeom prst="rect">
            <a:avLst/>
          </a:prstGeom>
          <a:noFill/>
        </p:spPr>
      </p:pic>
      <p:pic>
        <p:nvPicPr>
          <p:cNvPr id="10" name="Picture 9" descr="NYGC_logo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8" y="5288114"/>
            <a:ext cx="2224796" cy="1483197"/>
          </a:xfrm>
          <a:prstGeom prst="rect">
            <a:avLst/>
          </a:prstGeom>
        </p:spPr>
      </p:pic>
      <p:pic>
        <p:nvPicPr>
          <p:cNvPr id="8" name="Picture 1" descr="RNA-Seq-align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0: </a:t>
            </a:r>
            <a:r>
              <a:rPr lang="en-US" dirty="0"/>
              <a:t>Introduction to cloud </a:t>
            </a:r>
            <a:r>
              <a:rPr lang="en-US" dirty="0" smtClean="0"/>
              <a:t>computing</a:t>
            </a:r>
          </a:p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/>
              <a:t>Module </a:t>
            </a:r>
            <a:r>
              <a:rPr lang="en-US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8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2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25711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15362" name="Picture 5" descr="Fig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04813"/>
            <a:ext cx="446405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81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8" y="1186000"/>
            <a:ext cx="8131628" cy="47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10039</TotalTime>
  <Words>1839</Words>
  <Application>Microsoft Macintosh PowerPoint</Application>
  <PresentationFormat>On-screen Show (4:3)</PresentationFormat>
  <Paragraphs>251</Paragraphs>
  <Slides>34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Canadian Bioinformatics Workshops</vt:lpstr>
      <vt:lpstr>PowerPoint Presentation</vt:lpstr>
      <vt:lpstr>PowerPoint Presentation</vt:lpstr>
      <vt:lpstr>PowerPoint Presentation</vt:lpstr>
      <vt:lpstr>Learning objectives of the course</vt:lpstr>
      <vt:lpstr>Learning objectives of module 2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Tool recommendations</vt:lpstr>
      <vt:lpstr>SeqAnswers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BioStar exercise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Obi Griffith</cp:lastModifiedBy>
  <cp:revision>655</cp:revision>
  <dcterms:created xsi:type="dcterms:W3CDTF">2010-04-21T18:53:51Z</dcterms:created>
  <dcterms:modified xsi:type="dcterms:W3CDTF">2015-04-17T01:51:09Z</dcterms:modified>
</cp:coreProperties>
</file>